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5" r:id="rId3"/>
    <p:sldId id="257" r:id="rId4"/>
    <p:sldId id="261" r:id="rId5"/>
    <p:sldId id="265" r:id="rId6"/>
    <p:sldId id="271" r:id="rId7"/>
    <p:sldId id="272" r:id="rId8"/>
    <p:sldId id="273" r:id="rId9"/>
    <p:sldId id="276" r:id="rId10"/>
    <p:sldId id="277" r:id="rId11"/>
    <p:sldId id="278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82" r:id="rId22"/>
    <p:sldId id="295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E9ED2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500" autoAdjust="0"/>
  </p:normalViewPr>
  <p:slideViewPr>
    <p:cSldViewPr>
      <p:cViewPr>
        <p:scale>
          <a:sx n="90" d="100"/>
          <a:sy n="90" d="100"/>
        </p:scale>
        <p:origin x="-894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24F84-FE42-47B6-8056-8CA2CE092217}" type="datetimeFigureOut">
              <a:rPr lang="en-GB" smtClean="0"/>
              <a:pPr/>
              <a:t>25/01/2013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2C24D-9A8B-4917-A495-1C5A886A13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38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C24D-9A8B-4917-A495-1C5A886A13C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08E6-1F8B-4203-A55F-957A87D541BA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7F9E-CBE6-42B2-8A1C-8C946B8EE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iris-database.org/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-databas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ris@iris-database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-databas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ris@iris-database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776864" cy="28803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Introducing IRIS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7128792" cy="93610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Data collection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nstruments for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esearch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nto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econd language learning and teaching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1128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  <a:cs typeface="Calibri" pitchFamily="34" charset="0"/>
                <a:hlinkClick r:id="rId4"/>
              </a:rPr>
              <a:t>http://www.iris-database.org</a:t>
            </a: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Emma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Marsden (York) 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Alison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Mackey (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Georgetown)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6300788" y="0"/>
          <a:ext cx="2697162" cy="450850"/>
        </p:xfrm>
        <a:graphic>
          <a:graphicData uri="http://schemas.openxmlformats.org/presentationml/2006/ole">
            <p:oleObj spid="_x0000_s1089" name="Picture" r:id="rId5" imgW="2426677" imgH="386862" progId="Word.Picture.8">
              <p:embed/>
            </p:oleObj>
          </a:graphicData>
        </a:graphic>
      </p:graphicFrame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6084169" y="404665"/>
            <a:ext cx="3059113" cy="388938"/>
            <a:chOff x="3964" y="255"/>
            <a:chExt cx="1927" cy="245"/>
          </a:xfrm>
          <a:noFill/>
        </p:grpSpPr>
        <p:sp>
          <p:nvSpPr>
            <p:cNvPr id="106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964" y="255"/>
              <a:ext cx="1796" cy="2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090" y="255"/>
              <a:ext cx="1801" cy="2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42" descr="C:\Users\Julia\AppData\Local\Microsoft\Windows\Temporary Internet Files\Low\Content.IE5\2HR6JHF3\MC900052852[1].WMF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5936" y="2204864"/>
            <a:ext cx="49911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88640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A logo no strapline blu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196752"/>
            <a:ext cx="2267744" cy="9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0127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Support from research community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661248"/>
          </a:xfrm>
        </p:spPr>
        <p:txBody>
          <a:bodyPr>
            <a:noAutofit/>
          </a:bodyPr>
          <a:lstStyle/>
          <a:p>
            <a:r>
              <a:rPr lang="en-US" sz="1500" b="1" u="sng" dirty="0" smtClean="0">
                <a:latin typeface="Calibri" pitchFamily="34" charset="0"/>
              </a:rPr>
              <a:t>Letters from journal editors</a:t>
            </a:r>
            <a:endParaRPr lang="en-GB" sz="1500" dirty="0" smtClean="0">
              <a:latin typeface="Calibri" pitchFamily="34" charset="0"/>
            </a:endParaRPr>
          </a:p>
          <a:p>
            <a:pPr lvl="0"/>
            <a:r>
              <a:rPr lang="en-GB" sz="1500" i="1" dirty="0" smtClean="0">
                <a:latin typeface="Calibri" pitchFamily="34" charset="0"/>
              </a:rPr>
              <a:t>Annual Review of Applied Linguistics </a:t>
            </a:r>
            <a:r>
              <a:rPr lang="en-GB" sz="1500" dirty="0" smtClean="0">
                <a:latin typeface="Calibri" pitchFamily="34" charset="0"/>
              </a:rPr>
              <a:t>(Charlene Polio, Editor-in-Chief)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Bilingualism: Language and Cognition</a:t>
            </a:r>
            <a:r>
              <a:rPr lang="en-GB" sz="1500" dirty="0" smtClean="0">
                <a:latin typeface="Calibri" pitchFamily="34" charset="0"/>
              </a:rPr>
              <a:t> (Ping Li, Co-ordinating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International Journal of Bilingualism</a:t>
            </a:r>
            <a:r>
              <a:rPr lang="en-GB" sz="1500" dirty="0" smtClean="0">
                <a:latin typeface="Calibri" pitchFamily="34" charset="0"/>
              </a:rPr>
              <a:t> (Li Wei,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Journal of French Language Studies</a:t>
            </a:r>
            <a:r>
              <a:rPr lang="en-GB" sz="1500" dirty="0" smtClean="0">
                <a:latin typeface="Calibri" pitchFamily="34" charset="0"/>
              </a:rPr>
              <a:t> (Florence Myles, Chief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Language Learning</a:t>
            </a:r>
            <a:r>
              <a:rPr lang="en-GB" sz="1500" dirty="0" smtClean="0">
                <a:latin typeface="Calibri" pitchFamily="34" charset="0"/>
              </a:rPr>
              <a:t> (Robert </a:t>
            </a:r>
            <a:r>
              <a:rPr lang="en-GB" sz="1500" dirty="0" err="1" smtClean="0">
                <a:latin typeface="Calibri" pitchFamily="34" charset="0"/>
              </a:rPr>
              <a:t>DeKeyser</a:t>
            </a:r>
            <a:r>
              <a:rPr lang="en-GB" sz="1500" dirty="0" smtClean="0">
                <a:latin typeface="Calibri" pitchFamily="34" charset="0"/>
              </a:rPr>
              <a:t>, outgoing Editor, and Lourdes Ortega, incoming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Language Teaching </a:t>
            </a:r>
            <a:r>
              <a:rPr lang="en-GB" sz="1500" dirty="0" smtClean="0">
                <a:latin typeface="Calibri" pitchFamily="34" charset="0"/>
              </a:rPr>
              <a:t>(Graeme Porte,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Language Teaching Research </a:t>
            </a:r>
            <a:r>
              <a:rPr lang="en-GB" sz="1500" dirty="0" smtClean="0">
                <a:latin typeface="Calibri" pitchFamily="34" charset="0"/>
              </a:rPr>
              <a:t>(Rod Ellis,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Language Policy </a:t>
            </a:r>
            <a:r>
              <a:rPr lang="en-GB" sz="1500" dirty="0" smtClean="0">
                <a:latin typeface="Calibri" pitchFamily="34" charset="0"/>
              </a:rPr>
              <a:t>(Kendall King, 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Second Language Research</a:t>
            </a:r>
            <a:r>
              <a:rPr lang="en-GB" sz="1500" dirty="0" smtClean="0">
                <a:latin typeface="Calibri" pitchFamily="34" charset="0"/>
              </a:rPr>
              <a:t> (John Archibald, Co-Editor)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Studies in Second Language Acquisition </a:t>
            </a:r>
            <a:r>
              <a:rPr lang="en-GB" sz="1500" dirty="0" smtClean="0">
                <a:latin typeface="Calibri" pitchFamily="34" charset="0"/>
              </a:rPr>
              <a:t>(Susan </a:t>
            </a:r>
            <a:r>
              <a:rPr lang="en-GB" sz="1500" dirty="0" err="1" smtClean="0">
                <a:latin typeface="Calibri" pitchFamily="34" charset="0"/>
              </a:rPr>
              <a:t>Gass</a:t>
            </a:r>
            <a:r>
              <a:rPr lang="en-GB" sz="1500" dirty="0" smtClean="0">
                <a:latin typeface="Calibri" pitchFamily="34" charset="0"/>
              </a:rPr>
              <a:t>, Associate Editor) 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System </a:t>
            </a:r>
            <a:r>
              <a:rPr lang="en-GB" sz="1500" dirty="0" smtClean="0">
                <a:latin typeface="Calibri" pitchFamily="34" charset="0"/>
              </a:rPr>
              <a:t>(Norman Davies, General Editor)</a:t>
            </a:r>
          </a:p>
          <a:p>
            <a:pPr>
              <a:buNone/>
            </a:pPr>
            <a:r>
              <a:rPr lang="en-GB" sz="1500" b="1" dirty="0" smtClean="0">
                <a:latin typeface="Calibri" pitchFamily="34" charset="0"/>
              </a:rPr>
              <a:t> </a:t>
            </a:r>
            <a:endParaRPr lang="en-GB" sz="1500" dirty="0" smtClean="0">
              <a:latin typeface="Calibri" pitchFamily="34" charset="0"/>
            </a:endParaRPr>
          </a:p>
          <a:p>
            <a:r>
              <a:rPr lang="en-GB" sz="1500" b="1" u="sng" dirty="0" smtClean="0">
                <a:latin typeface="Calibri" pitchFamily="34" charset="0"/>
              </a:rPr>
              <a:t>Letters from presidents of professional research associations</a:t>
            </a:r>
            <a:endParaRPr lang="en-GB" sz="1500" dirty="0" smtClean="0">
              <a:latin typeface="Calibri" pitchFamily="34" charset="0"/>
            </a:endParaRPr>
          </a:p>
          <a:p>
            <a:pPr lvl="0"/>
            <a:r>
              <a:rPr lang="en-GB" sz="1500" i="1" dirty="0" smtClean="0">
                <a:latin typeface="Calibri" pitchFamily="34" charset="0"/>
              </a:rPr>
              <a:t>American Association for Applied Linguistics</a:t>
            </a:r>
            <a:r>
              <a:rPr lang="en-GB" sz="1500" dirty="0" smtClean="0">
                <a:latin typeface="Calibri" pitchFamily="34" charset="0"/>
              </a:rPr>
              <a:t> (AAAL) (Jeff Connor-Linton, President)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British Association of Applied Linguistics</a:t>
            </a:r>
            <a:r>
              <a:rPr lang="en-GB" sz="1500" dirty="0" smtClean="0">
                <a:latin typeface="Calibri" pitchFamily="34" charset="0"/>
              </a:rPr>
              <a:t> (BAAL) (Susan </a:t>
            </a:r>
            <a:r>
              <a:rPr lang="en-GB" sz="1500" dirty="0" err="1" smtClean="0">
                <a:latin typeface="Calibri" pitchFamily="34" charset="0"/>
              </a:rPr>
              <a:t>Hunston</a:t>
            </a:r>
            <a:r>
              <a:rPr lang="en-GB" sz="1500" dirty="0" smtClean="0">
                <a:latin typeface="Calibri" pitchFamily="34" charset="0"/>
              </a:rPr>
              <a:t>, Acting Chair)</a:t>
            </a:r>
          </a:p>
          <a:p>
            <a:pPr lvl="0"/>
            <a:r>
              <a:rPr lang="fr-FR" sz="1500" i="1" dirty="0" err="1" smtClean="0">
                <a:latin typeface="Calibri" pitchFamily="34" charset="0"/>
              </a:rPr>
              <a:t>European</a:t>
            </a:r>
            <a:r>
              <a:rPr lang="fr-FR" sz="1500" i="1" dirty="0" smtClean="0">
                <a:latin typeface="Calibri" pitchFamily="34" charset="0"/>
              </a:rPr>
              <a:t> Second </a:t>
            </a:r>
            <a:r>
              <a:rPr lang="fr-FR" sz="1500" i="1" dirty="0" err="1" smtClean="0">
                <a:latin typeface="Calibri" pitchFamily="34" charset="0"/>
              </a:rPr>
              <a:t>Language</a:t>
            </a:r>
            <a:r>
              <a:rPr lang="fr-FR" sz="1500" i="1" dirty="0" smtClean="0">
                <a:latin typeface="Calibri" pitchFamily="34" charset="0"/>
              </a:rPr>
              <a:t> Association</a:t>
            </a:r>
            <a:r>
              <a:rPr lang="fr-FR" sz="1500" dirty="0" smtClean="0">
                <a:latin typeface="Calibri" pitchFamily="34" charset="0"/>
              </a:rPr>
              <a:t> (EUROSLA) (Jean-Marc </a:t>
            </a:r>
            <a:r>
              <a:rPr lang="fr-FR" sz="1500" dirty="0" err="1" smtClean="0">
                <a:latin typeface="Calibri" pitchFamily="34" charset="0"/>
              </a:rPr>
              <a:t>Dewaele</a:t>
            </a:r>
            <a:r>
              <a:rPr lang="fr-FR" sz="1500" dirty="0" smtClean="0">
                <a:latin typeface="Calibri" pitchFamily="34" charset="0"/>
              </a:rPr>
              <a:t>, </a:t>
            </a:r>
            <a:r>
              <a:rPr lang="fr-FR" sz="1500" dirty="0" err="1" smtClean="0">
                <a:latin typeface="Calibri" pitchFamily="34" charset="0"/>
              </a:rPr>
              <a:t>President</a:t>
            </a:r>
            <a:r>
              <a:rPr lang="fr-FR" sz="1500" dirty="0" smtClean="0">
                <a:latin typeface="Calibri" pitchFamily="34" charset="0"/>
              </a:rPr>
              <a:t>)</a:t>
            </a:r>
            <a:endParaRPr lang="en-GB" sz="1500" dirty="0" smtClean="0">
              <a:latin typeface="Calibri" pitchFamily="34" charset="0"/>
            </a:endParaRPr>
          </a:p>
          <a:p>
            <a:pPr lvl="0"/>
            <a:r>
              <a:rPr lang="en-GB" sz="1500" i="1" dirty="0" smtClean="0">
                <a:latin typeface="Calibri" pitchFamily="34" charset="0"/>
              </a:rPr>
              <a:t>International Association for Applied Linguistics</a:t>
            </a:r>
            <a:r>
              <a:rPr lang="en-GB" sz="1500" dirty="0" smtClean="0">
                <a:latin typeface="Calibri" pitchFamily="34" charset="0"/>
              </a:rPr>
              <a:t> (AILA) (Martin Bygate, President)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Language Learning and Teaching Special Interest Group (BAAL LLT SIG) </a:t>
            </a:r>
            <a:r>
              <a:rPr lang="en-GB" sz="1500" dirty="0" smtClean="0">
                <a:latin typeface="Calibri" pitchFamily="34" charset="0"/>
              </a:rPr>
              <a:t>(Suzanne Graham, Convenor)</a:t>
            </a:r>
          </a:p>
          <a:p>
            <a:pPr lvl="0"/>
            <a:r>
              <a:rPr lang="en-GB" sz="1500" i="1" dirty="0" smtClean="0">
                <a:latin typeface="Calibri" pitchFamily="34" charset="0"/>
              </a:rPr>
              <a:t>Linguistics Association of Great Britain </a:t>
            </a:r>
            <a:r>
              <a:rPr lang="en-GB" sz="1500" dirty="0" smtClean="0">
                <a:latin typeface="Calibri" pitchFamily="34" charset="0"/>
              </a:rPr>
              <a:t>(LAGB) (</a:t>
            </a:r>
            <a:r>
              <a:rPr lang="en-GB" sz="1500" dirty="0" err="1" smtClean="0">
                <a:latin typeface="Calibri" pitchFamily="34" charset="0"/>
              </a:rPr>
              <a:t>Kersti</a:t>
            </a:r>
            <a:r>
              <a:rPr lang="en-GB" sz="1500" dirty="0" smtClean="0">
                <a:latin typeface="Calibri" pitchFamily="34" charset="0"/>
              </a:rPr>
              <a:t> </a:t>
            </a:r>
            <a:r>
              <a:rPr lang="en-GB" sz="1500" dirty="0" err="1" smtClean="0">
                <a:latin typeface="Calibri" pitchFamily="34" charset="0"/>
              </a:rPr>
              <a:t>Börjars</a:t>
            </a:r>
            <a:r>
              <a:rPr lang="en-GB" sz="1500" dirty="0" smtClean="0">
                <a:latin typeface="Calibri" pitchFamily="34" charset="0"/>
              </a:rPr>
              <a:t>, President</a:t>
            </a:r>
            <a:r>
              <a:rPr lang="en-GB" sz="15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The IRIS Advisory Board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Michael Day </a:t>
            </a:r>
            <a:r>
              <a:rPr lang="en-GB" dirty="0" smtClean="0">
                <a:latin typeface="Calibri" pitchFamily="34" charset="0"/>
              </a:rPr>
              <a:t>(UKOLN Centre of Excellence in Digital Information Management, University of Bath, UK)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Rod Ellis </a:t>
            </a:r>
            <a:r>
              <a:rPr lang="en-GB" dirty="0" smtClean="0">
                <a:latin typeface="Calibri" pitchFamily="34" charset="0"/>
              </a:rPr>
              <a:t>(University of Auckland, New Zealand, and Cheung Kong Scholar Professor, Shanghai International Studies University, China) 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Susan </a:t>
            </a:r>
            <a:r>
              <a:rPr lang="en-GB" b="1" dirty="0" err="1" smtClean="0">
                <a:latin typeface="Calibri" pitchFamily="34" charset="0"/>
              </a:rPr>
              <a:t>Gass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(Michigan State University, US)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Jan </a:t>
            </a:r>
            <a:r>
              <a:rPr lang="en-GB" b="1" dirty="0" err="1" smtClean="0">
                <a:latin typeface="Calibri" pitchFamily="34" charset="0"/>
              </a:rPr>
              <a:t>Hulstijn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(University of Amsterdam, Netherlands) 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Dr. Judith Klavans </a:t>
            </a:r>
            <a:r>
              <a:rPr lang="en-GB" dirty="0" smtClean="0">
                <a:latin typeface="Calibri" pitchFamily="34" charset="0"/>
              </a:rPr>
              <a:t>(University of Maryland Institute for Advanced Computer Studies, US)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David Martin </a:t>
            </a:r>
            <a:r>
              <a:rPr lang="en-GB" dirty="0" smtClean="0">
                <a:latin typeface="Calibri" pitchFamily="34" charset="0"/>
              </a:rPr>
              <a:t>(ESRC National Centre for Research Methods and </a:t>
            </a:r>
            <a:r>
              <a:rPr lang="en-GB" dirty="0" err="1" smtClean="0">
                <a:latin typeface="Calibri" pitchFamily="34" charset="0"/>
              </a:rPr>
              <a:t>ReStore</a:t>
            </a:r>
            <a:r>
              <a:rPr lang="en-GB" dirty="0" smtClean="0">
                <a:latin typeface="Calibri" pitchFamily="34" charset="0"/>
              </a:rPr>
              <a:t> Sustainable Web Resources Repository project, University of Southampton, UK)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Lourdes Ortega </a:t>
            </a:r>
            <a:r>
              <a:rPr lang="en-GB" dirty="0" smtClean="0">
                <a:latin typeface="Calibri" pitchFamily="34" charset="0"/>
              </a:rPr>
              <a:t>(Georgetown University, US)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Leah Roberts </a:t>
            </a:r>
            <a:r>
              <a:rPr lang="en-GB" dirty="0" smtClean="0">
                <a:latin typeface="Calibri" pitchFamily="34" charset="0"/>
              </a:rPr>
              <a:t>(University of York, UK) 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Norman </a:t>
            </a:r>
            <a:r>
              <a:rPr lang="en-GB" b="1" dirty="0" err="1" smtClean="0">
                <a:latin typeface="Calibri" pitchFamily="34" charset="0"/>
              </a:rPr>
              <a:t>Segalowitz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(Concordia University, Montréal, Canada)</a:t>
            </a:r>
          </a:p>
          <a:p>
            <a:pPr>
              <a:buNone/>
            </a:pPr>
            <a:r>
              <a:rPr lang="en-GB" b="1" dirty="0" smtClean="0">
                <a:latin typeface="Calibri" pitchFamily="34" charset="0"/>
              </a:rPr>
              <a:t>Professor Peter </a:t>
            </a:r>
            <a:r>
              <a:rPr lang="en-GB" b="1" dirty="0" err="1" smtClean="0">
                <a:latin typeface="Calibri" pitchFamily="34" charset="0"/>
              </a:rPr>
              <a:t>Skehan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(Emeritus, Chinese University of Hong Kong, China)</a:t>
            </a:r>
          </a:p>
          <a:p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 type: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Motivation Questionnaire</a:t>
            </a:r>
            <a:endParaRPr lang="en-GB" sz="49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4707" t="8352" r="14542" b="57541"/>
          <a:stretch/>
        </p:blipFill>
        <p:spPr bwMode="auto">
          <a:xfrm>
            <a:off x="0" y="2852936"/>
            <a:ext cx="914400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956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22871"/>
            <a:ext cx="3924436" cy="6818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Research article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18" b="48719"/>
          <a:stretch/>
        </p:blipFill>
        <p:spPr bwMode="auto">
          <a:xfrm>
            <a:off x="1403648" y="1268760"/>
            <a:ext cx="6538913" cy="3168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633" y="4422761"/>
            <a:ext cx="437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[</a:t>
            </a:r>
            <a:r>
              <a:rPr lang="en-US" sz="2000" i="1" dirty="0"/>
              <a:t>E</a:t>
            </a:r>
            <a:r>
              <a:rPr lang="en-US" sz="2000" i="1" dirty="0" smtClean="0"/>
              <a:t>xcerpt; Farsi version also available]</a:t>
            </a:r>
            <a:endParaRPr lang="en-GB" sz="200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5373216"/>
            <a:ext cx="8435280" cy="1286138"/>
          </a:xfrm>
        </p:spPr>
        <p:txBody>
          <a:bodyPr>
            <a:noAutofit/>
          </a:bodyPr>
          <a:lstStyle/>
          <a:p>
            <a:r>
              <a:rPr lang="en-GB" sz="2800" b="1" dirty="0"/>
              <a:t>Taguchi, T., </a:t>
            </a:r>
            <a:r>
              <a:rPr lang="en-GB" sz="2800" b="1" dirty="0" err="1"/>
              <a:t>Magid</a:t>
            </a:r>
            <a:r>
              <a:rPr lang="en-GB" sz="2800" b="1" dirty="0"/>
              <a:t>, M., &amp; </a:t>
            </a:r>
            <a:r>
              <a:rPr lang="en-GB" sz="2800" b="1" dirty="0" err="1"/>
              <a:t>Papi</a:t>
            </a:r>
            <a:r>
              <a:rPr lang="en-GB" sz="2800" b="1" dirty="0"/>
              <a:t>, M. (2009</a:t>
            </a:r>
            <a:r>
              <a:rPr lang="en-GB" sz="2800" b="1" dirty="0" smtClean="0"/>
              <a:t>)</a:t>
            </a:r>
            <a:endParaRPr lang="en-GB" sz="2800" b="1" dirty="0"/>
          </a:p>
          <a:p>
            <a:r>
              <a:rPr lang="en-GB" sz="2400" dirty="0" smtClean="0"/>
              <a:t>The </a:t>
            </a:r>
            <a:r>
              <a:rPr lang="en-GB" sz="2400" dirty="0"/>
              <a:t>L2 motivational self system among Chinese, Japanese and Iranian learners of English: A comparative </a:t>
            </a:r>
            <a:r>
              <a:rPr lang="en-GB" sz="2400" dirty="0" smtClean="0"/>
              <a:t>study</a:t>
            </a:r>
            <a:endParaRPr lang="en-GB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8304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/>
              <a:t>Instrument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431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Aharoni" pitchFamily="2" charset="-79"/>
                <a:cs typeface="Aharoni" pitchFamily="2" charset="-79"/>
              </a:rPr>
              <a:t>Research </a:t>
            </a:r>
            <a:r>
              <a:rPr lang="en-GB" b="1" dirty="0" smtClean="0">
                <a:latin typeface="Aharoni" pitchFamily="2" charset="-79"/>
                <a:cs typeface="Aharoni" pitchFamily="2" charset="-79"/>
              </a:rPr>
              <a:t>area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 </a:t>
            </a:r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dirty="0" smtClean="0"/>
              <a:t>Motivation</a:t>
            </a:r>
          </a:p>
          <a:p>
            <a:r>
              <a:rPr lang="en-GB" b="1" dirty="0" smtClean="0">
                <a:latin typeface="Aharoni" pitchFamily="2" charset="-79"/>
                <a:cs typeface="Aharoni" pitchFamily="2" charset="-79"/>
              </a:rPr>
              <a:t>Research question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 </a:t>
            </a:r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To test the “L2 Motivational Self System” </a:t>
            </a:r>
            <a:r>
              <a:rPr lang="en-GB" sz="2400" dirty="0" smtClean="0"/>
              <a:t>(</a:t>
            </a:r>
            <a:r>
              <a:rPr lang="en-GB" sz="2400" dirty="0" err="1" smtClean="0"/>
              <a:t>Dörnyei</a:t>
            </a:r>
            <a:r>
              <a:rPr lang="en-GB" sz="2400" dirty="0" smtClean="0"/>
              <a:t>, 2005) </a:t>
            </a:r>
            <a:r>
              <a:rPr lang="en-GB" dirty="0" smtClean="0"/>
              <a:t>on Japanese, Chinese and Iranian learners of English </a:t>
            </a:r>
            <a:r>
              <a:rPr lang="en-GB" sz="2400" dirty="0" smtClean="0"/>
              <a:t>(especially with regard to the “ideal L2 self”, “</a:t>
            </a:r>
            <a:r>
              <a:rPr lang="en-GB" sz="2400" dirty="0" err="1" smtClean="0"/>
              <a:t>integrativeness</a:t>
            </a:r>
            <a:r>
              <a:rPr lang="en-GB" sz="2400" dirty="0" smtClean="0"/>
              <a:t>” and “instrumentality”)</a:t>
            </a:r>
          </a:p>
        </p:txBody>
      </p:sp>
    </p:spTree>
    <p:extLst>
      <p:ext uri="{BB962C8B-B14F-4D97-AF65-F5344CB8AC3E}">
        <p14:creationId xmlns="" xmlns:p14="http://schemas.microsoft.com/office/powerpoint/2010/main" val="219809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elicited by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53" y="3867244"/>
            <a:ext cx="2697488" cy="138036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After </a:t>
            </a:r>
            <a:r>
              <a:rPr lang="en-US" sz="2400" dirty="0"/>
              <a:t>a structural equation </a:t>
            </a:r>
            <a:r>
              <a:rPr lang="en-US" sz="2400" dirty="0" err="1"/>
              <a:t>modelling</a:t>
            </a:r>
            <a:r>
              <a:rPr lang="en-US" sz="2400" dirty="0"/>
              <a:t> (SEM) analysis</a:t>
            </a:r>
            <a:endParaRPr lang="en-GB" sz="2400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90" y="2564904"/>
            <a:ext cx="2971529" cy="26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977"/>
            <a:ext cx="4423695" cy="22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868144" y="1262964"/>
            <a:ext cx="2099466" cy="1509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After a correlational analysis</a:t>
            </a:r>
          </a:p>
        </p:txBody>
      </p:sp>
      <p:sp>
        <p:nvSpPr>
          <p:cNvPr id="5" name="Right Arrow 4"/>
          <p:cNvSpPr/>
          <p:nvPr/>
        </p:nvSpPr>
        <p:spPr>
          <a:xfrm rot="9891338">
            <a:off x="4932866" y="2145929"/>
            <a:ext cx="85286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20808108">
            <a:off x="4763900" y="4133832"/>
            <a:ext cx="852862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8698" y="5187796"/>
            <a:ext cx="85337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Conclusions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800" dirty="0" smtClean="0"/>
              <a:t>“L2 Motivational Self System” </a:t>
            </a:r>
            <a:r>
              <a:rPr lang="en-US" sz="2400" dirty="0" smtClean="0"/>
              <a:t>is not country specific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“</a:t>
            </a:r>
            <a:r>
              <a:rPr lang="en-US" sz="2800" dirty="0" err="1" smtClean="0"/>
              <a:t>Integrativeness</a:t>
            </a:r>
            <a:r>
              <a:rPr lang="en-US" sz="2800" dirty="0" smtClean="0"/>
              <a:t>” </a:t>
            </a:r>
            <a:r>
              <a:rPr lang="en-US" sz="2400" dirty="0" smtClean="0"/>
              <a:t>can be </a:t>
            </a:r>
            <a:r>
              <a:rPr lang="en-US" sz="2400" dirty="0" err="1" smtClean="0"/>
              <a:t>relabelled</a:t>
            </a:r>
            <a:r>
              <a:rPr lang="en-US" sz="2400" dirty="0" smtClean="0"/>
              <a:t> the </a:t>
            </a:r>
            <a:r>
              <a:rPr lang="en-US" sz="2800" dirty="0" smtClean="0"/>
              <a:t>“ideal L2 self”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903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196752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 type: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4800" dirty="0"/>
              <a:t>G</a:t>
            </a:r>
            <a:r>
              <a:rPr lang="en-GB" sz="4800" dirty="0" smtClean="0"/>
              <a:t>rammaticality </a:t>
            </a:r>
            <a:r>
              <a:rPr lang="en-GB" sz="4800" dirty="0"/>
              <a:t>J</a:t>
            </a:r>
            <a:r>
              <a:rPr lang="en-GB" sz="4800" dirty="0" smtClean="0"/>
              <a:t>udgement </a:t>
            </a:r>
            <a:r>
              <a:rPr lang="en-GB" sz="4800" dirty="0"/>
              <a:t>T</a:t>
            </a:r>
            <a:r>
              <a:rPr lang="en-GB" sz="4800" dirty="0" smtClean="0"/>
              <a:t>est </a:t>
            </a:r>
            <a:endParaRPr lang="en-GB" sz="49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4138" t="8580" r="14310" b="55605"/>
          <a:stretch/>
        </p:blipFill>
        <p:spPr bwMode="auto">
          <a:xfrm>
            <a:off x="0" y="2852737"/>
            <a:ext cx="9144000" cy="324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121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10" y="4985466"/>
            <a:ext cx="3924436" cy="6818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Research article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4630397"/>
            <a:ext cx="114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[Excerpt]</a:t>
            </a:r>
            <a:endParaRPr lang="en-GB" sz="200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5517232"/>
            <a:ext cx="8435280" cy="1008112"/>
          </a:xfrm>
        </p:spPr>
        <p:txBody>
          <a:bodyPr>
            <a:noAutofit/>
          </a:bodyPr>
          <a:lstStyle/>
          <a:p>
            <a:r>
              <a:rPr lang="nl-NL" sz="2800" b="1" dirty="0"/>
              <a:t>Erlam, R., &amp; Loewen, S. (2010</a:t>
            </a:r>
            <a:r>
              <a:rPr lang="nl-NL" sz="2800" b="1" dirty="0" smtClean="0"/>
              <a:t>)</a:t>
            </a:r>
          </a:p>
          <a:p>
            <a:r>
              <a:rPr lang="en-GB" sz="2400" dirty="0" smtClean="0"/>
              <a:t>Implicit </a:t>
            </a:r>
            <a:r>
              <a:rPr lang="en-GB" sz="2400" dirty="0"/>
              <a:t>and explicit recasts in L2 oral French </a:t>
            </a:r>
            <a:r>
              <a:rPr lang="en-GB" sz="2400" dirty="0" smtClean="0"/>
              <a:t>interaction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8304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/>
              <a:t>Instrument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99747"/>
            <a:ext cx="7344816" cy="34163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Test 1</a:t>
            </a:r>
            <a:endParaRPr lang="en-GB" sz="2400" dirty="0"/>
          </a:p>
          <a:p>
            <a:r>
              <a:rPr lang="en-US" sz="2400" dirty="0"/>
              <a:t>*Elle </a:t>
            </a:r>
            <a:r>
              <a:rPr lang="en-US" sz="2400" dirty="0" err="1"/>
              <a:t>était</a:t>
            </a:r>
            <a:r>
              <a:rPr lang="en-US" sz="2400" dirty="0"/>
              <a:t> plus </a:t>
            </a:r>
            <a:r>
              <a:rPr lang="en-US" sz="2400" dirty="0" err="1"/>
              <a:t>courageux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son frère</a:t>
            </a:r>
            <a:endParaRPr lang="en-GB" sz="2400" dirty="0"/>
          </a:p>
          <a:p>
            <a:r>
              <a:rPr lang="en-US" sz="2400" dirty="0"/>
              <a:t>*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revenu</a:t>
            </a:r>
            <a:r>
              <a:rPr lang="en-US" sz="2400" dirty="0"/>
              <a:t> des </a:t>
            </a:r>
            <a:r>
              <a:rPr lang="en-US" sz="2400" dirty="0" err="1"/>
              <a:t>vacances</a:t>
            </a:r>
            <a:r>
              <a:rPr lang="en-US" sz="2400" dirty="0"/>
              <a:t> et 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repris</a:t>
            </a:r>
            <a:r>
              <a:rPr lang="en-US" sz="2400" dirty="0"/>
              <a:t> </a:t>
            </a:r>
            <a:r>
              <a:rPr lang="en-US" sz="2400" dirty="0" err="1"/>
              <a:t>mon</a:t>
            </a:r>
            <a:r>
              <a:rPr lang="en-US" sz="2400" dirty="0"/>
              <a:t> travail</a:t>
            </a:r>
            <a:endParaRPr lang="en-GB" sz="2400" dirty="0"/>
          </a:p>
          <a:p>
            <a:r>
              <a:rPr lang="en-US" sz="2400" dirty="0"/>
              <a:t>Arc-en-</a:t>
            </a:r>
            <a:r>
              <a:rPr lang="en-US" sz="2400" dirty="0" err="1"/>
              <a:t>Ciel</a:t>
            </a:r>
            <a:r>
              <a:rPr lang="en-US" sz="2400" dirty="0"/>
              <a:t> </a:t>
            </a:r>
            <a:r>
              <a:rPr lang="en-US" sz="2400" dirty="0" err="1"/>
              <a:t>était</a:t>
            </a:r>
            <a:r>
              <a:rPr lang="en-US" sz="2400" dirty="0"/>
              <a:t> le plus beau </a:t>
            </a:r>
            <a:r>
              <a:rPr lang="en-US" sz="2400" dirty="0" err="1"/>
              <a:t>poisson</a:t>
            </a:r>
            <a:r>
              <a:rPr lang="en-US" sz="2400" dirty="0"/>
              <a:t> des </a:t>
            </a:r>
            <a:r>
              <a:rPr lang="en-US" sz="2400" dirty="0" err="1"/>
              <a:t>océans</a:t>
            </a:r>
            <a:r>
              <a:rPr lang="en-US" sz="2400" dirty="0"/>
              <a:t>.</a:t>
            </a:r>
            <a:endParaRPr lang="en-GB" sz="2400" dirty="0"/>
          </a:p>
          <a:p>
            <a:r>
              <a:rPr lang="en-US" sz="2400" dirty="0"/>
              <a:t>*La femme </a:t>
            </a:r>
            <a:r>
              <a:rPr lang="en-US" sz="2400" dirty="0" err="1"/>
              <a:t>n’était</a:t>
            </a:r>
            <a:r>
              <a:rPr lang="en-US" sz="2400" dirty="0"/>
              <a:t> pas belle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elle</a:t>
            </a:r>
            <a:r>
              <a:rPr lang="en-US" sz="2400" dirty="0"/>
              <a:t> </a:t>
            </a:r>
            <a:r>
              <a:rPr lang="en-US" sz="2400" dirty="0" err="1"/>
              <a:t>était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intelligent.</a:t>
            </a:r>
            <a:endParaRPr lang="en-GB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fille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devenue</a:t>
            </a:r>
            <a:r>
              <a:rPr lang="en-US" sz="2400" dirty="0"/>
              <a:t> de plus en plus belle.</a:t>
            </a:r>
            <a:endParaRPr lang="en-GB" sz="2400" dirty="0"/>
          </a:p>
          <a:p>
            <a:r>
              <a:rPr lang="en-US" sz="2400" dirty="0"/>
              <a:t>Je </a:t>
            </a:r>
            <a:r>
              <a:rPr lang="en-US" sz="2400" dirty="0" err="1"/>
              <a:t>lui</a:t>
            </a:r>
            <a:r>
              <a:rPr lang="en-US" sz="2400" dirty="0"/>
              <a:t> </a:t>
            </a:r>
            <a:r>
              <a:rPr lang="en-US" sz="2400" dirty="0" err="1"/>
              <a:t>demande</a:t>
            </a:r>
            <a:r>
              <a:rPr lang="en-US" sz="2400" dirty="0"/>
              <a:t> </a:t>
            </a:r>
            <a:r>
              <a:rPr lang="en-US" sz="2400" dirty="0" err="1"/>
              <a:t>s’il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allé</a:t>
            </a:r>
            <a:r>
              <a:rPr lang="en-US" sz="2400" dirty="0"/>
              <a:t> à </a:t>
            </a:r>
            <a:r>
              <a:rPr lang="en-US" sz="2400" dirty="0" err="1"/>
              <a:t>l’école</a:t>
            </a:r>
            <a:r>
              <a:rPr lang="en-US" sz="2400" dirty="0"/>
              <a:t> </a:t>
            </a:r>
            <a:r>
              <a:rPr lang="en-US" sz="2400" dirty="0" err="1"/>
              <a:t>hier</a:t>
            </a:r>
            <a:endParaRPr lang="en-GB" sz="2400" dirty="0"/>
          </a:p>
          <a:p>
            <a:r>
              <a:rPr lang="en-US" sz="2400" dirty="0"/>
              <a:t>*Il </a:t>
            </a:r>
            <a:r>
              <a:rPr lang="en-US" sz="2400" dirty="0" err="1"/>
              <a:t>vient</a:t>
            </a:r>
            <a:r>
              <a:rPr lang="en-US" sz="2400" dirty="0"/>
              <a:t> de </a:t>
            </a:r>
            <a:r>
              <a:rPr lang="en-US" sz="2400" dirty="0" err="1"/>
              <a:t>s’acheter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grand </a:t>
            </a:r>
            <a:r>
              <a:rPr lang="en-US" sz="2400" dirty="0" err="1"/>
              <a:t>voiture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Une</a:t>
            </a:r>
            <a:r>
              <a:rPr lang="en-US" sz="2400" dirty="0"/>
              <a:t> femme </a:t>
            </a:r>
            <a:r>
              <a:rPr lang="en-US" sz="2400" dirty="0" err="1"/>
              <a:t>ambitieuse</a:t>
            </a:r>
            <a:r>
              <a:rPr lang="en-US" sz="2400" dirty="0"/>
              <a:t> </a:t>
            </a:r>
            <a:r>
              <a:rPr lang="en-US" sz="2400" dirty="0" err="1"/>
              <a:t>n’est</a:t>
            </a:r>
            <a:r>
              <a:rPr lang="en-US" sz="2400" dirty="0"/>
              <a:t> </a:t>
            </a:r>
            <a:r>
              <a:rPr lang="en-US" sz="2400" dirty="0" err="1"/>
              <a:t>jamais</a:t>
            </a:r>
            <a:r>
              <a:rPr lang="en-US" sz="2400" dirty="0"/>
              <a:t> </a:t>
            </a:r>
            <a:r>
              <a:rPr lang="en-US" sz="2400" dirty="0" err="1"/>
              <a:t>satisfaite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6290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GB" b="1" dirty="0">
                <a:latin typeface="Aharoni" pitchFamily="2" charset="-79"/>
                <a:cs typeface="Aharoni" pitchFamily="2" charset="-79"/>
              </a:rPr>
              <a:t>Research </a:t>
            </a:r>
            <a:r>
              <a:rPr lang="en-GB" b="1" dirty="0" smtClean="0">
                <a:latin typeface="Aharoni" pitchFamily="2" charset="-79"/>
                <a:cs typeface="Aharoni" pitchFamily="2" charset="-79"/>
              </a:rPr>
              <a:t>area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s</a:t>
            </a:r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en-GB" dirty="0" err="1"/>
              <a:t>Morphosyntax</a:t>
            </a:r>
            <a:r>
              <a:rPr lang="en-GB" dirty="0"/>
              <a:t> 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dirty="0" smtClean="0"/>
              <a:t>Teaching methods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latin typeface="Aharoni" pitchFamily="2" charset="-79"/>
                <a:cs typeface="Aharoni" pitchFamily="2" charset="-79"/>
              </a:rPr>
              <a:t>Research question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 </a:t>
            </a:r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 smtClean="0"/>
              <a:t>To examine the effectiveness of </a:t>
            </a:r>
            <a:r>
              <a:rPr lang="en-GB" b="1" dirty="0" smtClean="0"/>
              <a:t>implicit and explicit corrective feedback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 smtClean="0"/>
              <a:t>Focus on </a:t>
            </a:r>
            <a:r>
              <a:rPr lang="en-GB" b="1" dirty="0" smtClean="0"/>
              <a:t>noun</a:t>
            </a:r>
            <a:r>
              <a:rPr lang="en-US" dirty="0"/>
              <a:t>–</a:t>
            </a:r>
            <a:r>
              <a:rPr lang="en-GB" b="1" dirty="0" smtClean="0"/>
              <a:t>adjective agreement </a:t>
            </a:r>
            <a:r>
              <a:rPr lang="en-GB" dirty="0" smtClean="0"/>
              <a:t>in American learners of French</a:t>
            </a:r>
            <a:r>
              <a:rPr lang="en-GB" sz="2400" dirty="0" smtClean="0"/>
              <a:t>, which is difficult to acquire even after many years of exposure (Harley, 1989)</a:t>
            </a:r>
          </a:p>
        </p:txBody>
      </p:sp>
    </p:spTree>
    <p:extLst>
      <p:ext uri="{BB962C8B-B14F-4D97-AF65-F5344CB8AC3E}">
        <p14:creationId xmlns="" xmlns:p14="http://schemas.microsoft.com/office/powerpoint/2010/main" val="248185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elicited by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Participants had </a:t>
            </a:r>
            <a:r>
              <a:rPr lang="en-US" b="1" dirty="0" smtClean="0"/>
              <a:t>1 hour of instruction</a:t>
            </a:r>
            <a:r>
              <a:rPr lang="en-US" dirty="0"/>
              <a:t> </a:t>
            </a:r>
            <a:r>
              <a:rPr lang="en-US" sz="2400" dirty="0" smtClean="0"/>
              <a:t>with either explicit or implicit feedback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Participants took the </a:t>
            </a:r>
            <a:r>
              <a:rPr lang="en-US" b="1" dirty="0" smtClean="0"/>
              <a:t>grammaticality </a:t>
            </a:r>
            <a:r>
              <a:rPr lang="en-US" b="1" dirty="0" err="1"/>
              <a:t>j</a:t>
            </a:r>
            <a:r>
              <a:rPr lang="en-US" b="1" dirty="0" err="1" smtClean="0"/>
              <a:t>udgement</a:t>
            </a:r>
            <a:r>
              <a:rPr lang="en-US" b="1" dirty="0" smtClean="0"/>
              <a:t> test </a:t>
            </a:r>
            <a:r>
              <a:rPr lang="en-US" sz="2400" dirty="0" smtClean="0"/>
              <a:t>(pre-test, post-test, delayed post test)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Participants got 1 point for every sentence they (</a:t>
            </a: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dirty="0" err="1" smtClean="0"/>
              <a:t>recognised</a:t>
            </a:r>
            <a:r>
              <a:rPr lang="en-US" dirty="0" smtClean="0"/>
              <a:t> as ungrammatical and (b) corrected </a:t>
            </a:r>
            <a:r>
              <a:rPr lang="en-US" sz="2400" dirty="0" smtClean="0"/>
              <a:t>(scores were reported as means)</a:t>
            </a:r>
            <a:endParaRPr lang="en-US" sz="2400" dirty="0"/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/>
              <a:t>No difference </a:t>
            </a:r>
            <a:r>
              <a:rPr lang="en-US" dirty="0" smtClean="0"/>
              <a:t>was found between explicit and implicit feedback </a:t>
            </a:r>
            <a:r>
              <a:rPr lang="en-US" sz="2400" dirty="0" smtClean="0"/>
              <a:t>(Perhaps the implicit feedback was too salient because of the experimental setting?)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37217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44016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What is IRIS?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 Instruments for Research into Second Languages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5" y="1484784"/>
            <a:ext cx="8352927" cy="5184576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A sustainable,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central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digital repository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Up- and downloadable;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freely accessible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Searchable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across a wide range of parameters 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e.g. instrument type; research area; participant characteristics (incl.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teachers, learners, trainees); L1; L2; language feature(s); proficiency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Independent: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Cross-institution, -country, -journal, -publisher, -funder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Currently funded by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ESRC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long-term 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British Academy Research Project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Sustainable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infrastructure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of York’s Digital Library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Taguchi, T., </a:t>
            </a:r>
            <a:r>
              <a:rPr lang="en-GB" sz="1600" dirty="0" err="1"/>
              <a:t>Magid</a:t>
            </a:r>
            <a:r>
              <a:rPr lang="en-GB" sz="1600" dirty="0"/>
              <a:t>, M., &amp; </a:t>
            </a:r>
            <a:r>
              <a:rPr lang="en-GB" sz="1600" dirty="0" err="1"/>
              <a:t>Papi</a:t>
            </a:r>
            <a:r>
              <a:rPr lang="en-GB" sz="1600" dirty="0"/>
              <a:t>, M. (2009). The L2 motivational self system among Chinese, Japanese and Iranian learners of English: A comparative study. In Z. </a:t>
            </a:r>
            <a:r>
              <a:rPr lang="en-GB" sz="1600" dirty="0" err="1"/>
              <a:t>Dornyei</a:t>
            </a:r>
            <a:r>
              <a:rPr lang="en-GB" sz="1600" dirty="0"/>
              <a:t> &amp; E. </a:t>
            </a:r>
            <a:r>
              <a:rPr lang="en-GB" sz="1600" dirty="0" err="1"/>
              <a:t>Ushioda</a:t>
            </a:r>
            <a:r>
              <a:rPr lang="en-GB" sz="1600" dirty="0"/>
              <a:t> (Eds.), </a:t>
            </a:r>
            <a:r>
              <a:rPr lang="en-GB" sz="1600" i="1" dirty="0"/>
              <a:t>Motivation, language identity and the L2 self</a:t>
            </a:r>
            <a:r>
              <a:rPr lang="en-GB" sz="1600" dirty="0"/>
              <a:t> (pp. 66-97). Multilingual Matters</a:t>
            </a:r>
            <a:r>
              <a:rPr lang="en-GB" sz="16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600" dirty="0" err="1"/>
              <a:t>Erlam</a:t>
            </a:r>
            <a:r>
              <a:rPr lang="en-GB" sz="1600" dirty="0"/>
              <a:t>, R., &amp; </a:t>
            </a:r>
            <a:r>
              <a:rPr lang="en-GB" sz="1600" dirty="0" err="1"/>
              <a:t>Loewen</a:t>
            </a:r>
            <a:r>
              <a:rPr lang="en-GB" sz="1600" dirty="0"/>
              <a:t>, S. (2010). Implicit and explicit recasts in L2 oral French interaction. </a:t>
            </a:r>
            <a:r>
              <a:rPr lang="en-GB" sz="1600" i="1" dirty="0"/>
              <a:t>Canadian Modern Language Review</a:t>
            </a:r>
            <a:r>
              <a:rPr lang="en-GB" sz="1600" dirty="0"/>
              <a:t>, </a:t>
            </a:r>
            <a:r>
              <a:rPr lang="en-GB" sz="1600" i="1" dirty="0"/>
              <a:t>66</a:t>
            </a:r>
            <a:r>
              <a:rPr lang="en-GB" sz="1600" dirty="0"/>
              <a:t>(6), 887-916.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5621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Finally...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www.iris-database.org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 more information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For help and support, e-mail: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iris@iris-database.org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Please help to raise awareness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Upload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 instrument</a:t>
            </a:r>
          </a:p>
          <a:p>
            <a:pPr lvl="1"/>
            <a:r>
              <a:rPr lang="en-US" sz="3500" b="1" dirty="0" smtClean="0">
                <a:latin typeface="Calibri" pitchFamily="34" charset="0"/>
                <a:cs typeface="Calibri" pitchFamily="34" charset="0"/>
              </a:rPr>
              <a:t>Approx. 15 minutes, to make IRIS a sustained and integral part of our community’s practice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Julie Allinson (York Digital Library Manager)</a:t>
            </a:r>
          </a:p>
          <a:p>
            <a:r>
              <a:rPr lang="en-GB" dirty="0" smtClean="0"/>
              <a:t>Frank Feng (IRIS systems developer)</a:t>
            </a:r>
          </a:p>
          <a:p>
            <a:r>
              <a:rPr lang="en-GB" dirty="0" smtClean="0"/>
              <a:t>Julia Key (IRIS project assistant)</a:t>
            </a:r>
          </a:p>
          <a:p>
            <a:r>
              <a:rPr lang="en-GB" dirty="0" smtClean="0"/>
              <a:t>Becky Taylor (IRIS research assistant)</a:t>
            </a:r>
          </a:p>
          <a:p>
            <a:endParaRPr lang="en-GB" dirty="0" smtClean="0"/>
          </a:p>
          <a:p>
            <a:r>
              <a:rPr lang="en-GB" dirty="0" smtClean="0"/>
              <a:t>All the IRIS contributors to date (over 600 authors).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Sample instruments (1)</a:t>
            </a:r>
            <a:br>
              <a:rPr lang="en-GB" sz="3600" b="1" dirty="0" smtClean="0"/>
            </a:br>
            <a:r>
              <a:rPr lang="en-GB" sz="1600" b="1" dirty="0" smtClean="0"/>
              <a:t>(Silver, 2000)</a:t>
            </a:r>
            <a:endParaRPr lang="en-GB" sz="16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611560" y="1700808"/>
          <a:ext cx="3377914" cy="4525963"/>
        </p:xfrm>
        <a:graphic>
          <a:graphicData uri="http://schemas.openxmlformats.org/presentationml/2006/ole">
            <p:oleObj spid="_x0000_s16389" name="Acrobat Document" r:id="rId4" imgW="5830114" imgH="7811590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55976" y="1772816"/>
          <a:ext cx="3729657" cy="4365104"/>
        </p:xfrm>
        <a:graphic>
          <a:graphicData uri="http://schemas.openxmlformats.org/presentationml/2006/ole">
            <p:oleObj spid="_x0000_s16390" name="Acrobat Document" r:id="rId5" imgW="5830114" imgH="754285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Sample instruments (2)</a:t>
            </a:r>
            <a:br>
              <a:rPr lang="en-GB" sz="3600" b="1" dirty="0" smtClean="0"/>
            </a:br>
            <a:r>
              <a:rPr lang="en-GB" sz="1600" b="1" dirty="0" smtClean="0"/>
              <a:t>(Taylor, 2010)</a:t>
            </a:r>
            <a:endParaRPr lang="en-GB" sz="16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683568" y="1628800"/>
          <a:ext cx="3198276" cy="4525963"/>
        </p:xfrm>
        <a:graphic>
          <a:graphicData uri="http://schemas.openxmlformats.org/presentationml/2006/ole">
            <p:oleObj spid="_x0000_s15365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55976" y="1700808"/>
          <a:ext cx="3456384" cy="4032448"/>
        </p:xfrm>
        <a:graphic>
          <a:graphicData uri="http://schemas.openxmlformats.org/presentationml/2006/ole">
            <p:oleObj spid="_x0000_s15366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Sample instruments (3)</a:t>
            </a:r>
            <a:br>
              <a:rPr lang="en-GB" sz="3600" b="1" dirty="0" smtClean="0"/>
            </a:br>
            <a:r>
              <a:rPr lang="en-GB" sz="1600" b="1" dirty="0" smtClean="0"/>
              <a:t>(Garcia Mayo, 2002)</a:t>
            </a:r>
            <a:endParaRPr lang="en-GB" sz="16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411760" y="1556792"/>
          <a:ext cx="4176464" cy="5184576"/>
        </p:xfrm>
        <a:graphic>
          <a:graphicData uri="http://schemas.openxmlformats.org/presentationml/2006/ole">
            <p:oleObj spid="_x0000_s48132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Scope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232" cy="74867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scope of IRIS is as wide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as the field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L2 research,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including…</a:t>
            </a:r>
          </a:p>
        </p:txBody>
      </p:sp>
      <p:sp>
        <p:nvSpPr>
          <p:cNvPr id="8" name="자유형 7"/>
          <p:cNvSpPr/>
          <p:nvPr/>
        </p:nvSpPr>
        <p:spPr>
          <a:xfrm>
            <a:off x="1237691" y="4325982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itchFamily="34" charset="0"/>
                <a:cs typeface="Calibri" pitchFamily="34" charset="0"/>
              </a:rPr>
              <a:t>L2 perception&amp; identity</a:t>
            </a:r>
            <a:endParaRPr lang="en-US" sz="24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395536" y="2780928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itchFamily="34" charset="0"/>
                <a:cs typeface="Calibri" pitchFamily="34" charset="0"/>
              </a:rPr>
              <a:t>L2 </a:t>
            </a: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production</a:t>
            </a:r>
            <a:endParaRPr lang="en-US" sz="20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31451" y="1475773"/>
            <a:ext cx="2055951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자유형 13"/>
          <p:cNvSpPr/>
          <p:nvPr/>
        </p:nvSpPr>
        <p:spPr>
          <a:xfrm>
            <a:off x="5580111" y="2755767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…in diverse contexts</a:t>
            </a:r>
            <a:endParaRPr lang="en-US" sz="24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7308304" y="3135799"/>
            <a:ext cx="2124483" cy="1146797"/>
          </a:xfrm>
          <a:custGeom>
            <a:avLst/>
            <a:gdLst>
              <a:gd name="connsiteX0" fmla="*/ 0 w 955201"/>
              <a:gd name="connsiteY0" fmla="*/ 0 h 513549"/>
              <a:gd name="connsiteX1" fmla="*/ 955201 w 955201"/>
              <a:gd name="connsiteY1" fmla="*/ 0 h 513549"/>
              <a:gd name="connsiteX2" fmla="*/ 955201 w 955201"/>
              <a:gd name="connsiteY2" fmla="*/ 513549 h 513549"/>
              <a:gd name="connsiteX3" fmla="*/ 0 w 955201"/>
              <a:gd name="connsiteY3" fmla="*/ 513549 h 513549"/>
              <a:gd name="connsiteX4" fmla="*/ 0 w 955201"/>
              <a:gd name="connsiteY4" fmla="*/ 0 h 51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201" h="513549">
                <a:moveTo>
                  <a:pt x="0" y="0"/>
                </a:moveTo>
                <a:lnTo>
                  <a:pt x="955201" y="0"/>
                </a:lnTo>
                <a:lnTo>
                  <a:pt x="955201" y="513549"/>
                </a:lnTo>
                <a:lnTo>
                  <a:pt x="0" y="513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l" defTabSz="311150">
              <a:lnSpc>
                <a:spcPct val="90000"/>
              </a:lnSpc>
              <a:spcBef>
                <a:spcPct val="0"/>
              </a:spcBef>
            </a:pPr>
            <a:endParaRPr lang="en-US" sz="20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3843301" y="2745725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6041" tIns="133381" rIns="116042" bIns="1333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600" kern="1200"/>
          </a:p>
        </p:txBody>
      </p:sp>
      <p:sp>
        <p:nvSpPr>
          <p:cNvPr id="17" name="자유형 16"/>
          <p:cNvSpPr/>
          <p:nvPr/>
        </p:nvSpPr>
        <p:spPr>
          <a:xfrm>
            <a:off x="2123727" y="2770428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itchFamily="34" charset="0"/>
                <a:cs typeface="Calibri" pitchFamily="34" charset="0"/>
              </a:rPr>
              <a:t>Language learning</a:t>
            </a:r>
            <a:endParaRPr lang="en-US" sz="24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69514" y="4076824"/>
            <a:ext cx="2124483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자유형 22"/>
          <p:cNvSpPr/>
          <p:nvPr/>
        </p:nvSpPr>
        <p:spPr>
          <a:xfrm>
            <a:off x="4716016" y="4282596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Phonology</a:t>
            </a:r>
          </a:p>
          <a:p>
            <a:pPr lvl="0"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Grammar</a:t>
            </a:r>
          </a:p>
          <a:p>
            <a:pPr lvl="0"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lvl="0" defTabSz="31115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Pragmatics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643419" y="4803325"/>
            <a:ext cx="2055951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자유형 24"/>
          <p:cNvSpPr/>
          <p:nvPr/>
        </p:nvSpPr>
        <p:spPr>
          <a:xfrm>
            <a:off x="6421389" y="4282596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6041" tIns="133381" rIns="116042" bIns="1333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Language teaching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2965581" y="4282390"/>
            <a:ext cx="1705813" cy="1911536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6521" tIns="163861" rIns="146522" bIns="16386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itchFamily="34" charset="0"/>
                <a:cs typeface="Calibri" pitchFamily="34" charset="0"/>
              </a:rPr>
              <a:t>Education &amp; policy</a:t>
            </a:r>
            <a:endParaRPr lang="en-US" sz="24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769514" y="5108278"/>
            <a:ext cx="2124483" cy="11467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자유형 28"/>
          <p:cNvSpPr/>
          <p:nvPr/>
        </p:nvSpPr>
        <p:spPr>
          <a:xfrm>
            <a:off x="3931451" y="3127991"/>
            <a:ext cx="1512168" cy="1146797"/>
          </a:xfrm>
          <a:custGeom>
            <a:avLst/>
            <a:gdLst>
              <a:gd name="connsiteX0" fmla="*/ 0 w 955201"/>
              <a:gd name="connsiteY0" fmla="*/ 0 h 513549"/>
              <a:gd name="connsiteX1" fmla="*/ 955201 w 955201"/>
              <a:gd name="connsiteY1" fmla="*/ 0 h 513549"/>
              <a:gd name="connsiteX2" fmla="*/ 955201 w 955201"/>
              <a:gd name="connsiteY2" fmla="*/ 513549 h 513549"/>
              <a:gd name="connsiteX3" fmla="*/ 0 w 955201"/>
              <a:gd name="connsiteY3" fmla="*/ 513549 h 513549"/>
              <a:gd name="connsiteX4" fmla="*/ 0 w 955201"/>
              <a:gd name="connsiteY4" fmla="*/ 0 h 51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201" h="513549">
                <a:moveTo>
                  <a:pt x="0" y="0"/>
                </a:moveTo>
                <a:lnTo>
                  <a:pt x="955201" y="0"/>
                </a:lnTo>
                <a:lnTo>
                  <a:pt x="955201" y="513549"/>
                </a:lnTo>
                <a:lnTo>
                  <a:pt x="0" y="513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</a:pPr>
            <a:r>
              <a:rPr lang="en-US" sz="24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with diverse research aims</a:t>
            </a:r>
            <a:endParaRPr lang="en-US" sz="24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자유형 24"/>
          <p:cNvSpPr/>
          <p:nvPr/>
        </p:nvSpPr>
        <p:spPr>
          <a:xfrm>
            <a:off x="7308304" y="2708920"/>
            <a:ext cx="1656185" cy="1911330"/>
          </a:xfrm>
          <a:custGeom>
            <a:avLst/>
            <a:gdLst>
              <a:gd name="connsiteX0" fmla="*/ 0 w 855915"/>
              <a:gd name="connsiteY0" fmla="*/ 372323 h 744646"/>
              <a:gd name="connsiteX1" fmla="*/ 186162 w 855915"/>
              <a:gd name="connsiteY1" fmla="*/ 0 h 744646"/>
              <a:gd name="connsiteX2" fmla="*/ 669754 w 855915"/>
              <a:gd name="connsiteY2" fmla="*/ 0 h 744646"/>
              <a:gd name="connsiteX3" fmla="*/ 855915 w 855915"/>
              <a:gd name="connsiteY3" fmla="*/ 372323 h 744646"/>
              <a:gd name="connsiteX4" fmla="*/ 669754 w 855915"/>
              <a:gd name="connsiteY4" fmla="*/ 744646 h 744646"/>
              <a:gd name="connsiteX5" fmla="*/ 186162 w 855915"/>
              <a:gd name="connsiteY5" fmla="*/ 744646 h 744646"/>
              <a:gd name="connsiteX6" fmla="*/ 0 w 855915"/>
              <a:gd name="connsiteY6" fmla="*/ 372323 h 74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915" h="744646">
                <a:moveTo>
                  <a:pt x="427957" y="0"/>
                </a:moveTo>
                <a:lnTo>
                  <a:pt x="855914" y="161961"/>
                </a:lnTo>
                <a:lnTo>
                  <a:pt x="855914" y="582686"/>
                </a:lnTo>
                <a:lnTo>
                  <a:pt x="427958" y="744646"/>
                </a:lnTo>
                <a:lnTo>
                  <a:pt x="1" y="582686"/>
                </a:lnTo>
                <a:lnTo>
                  <a:pt x="1" y="161961"/>
                </a:lnTo>
                <a:lnTo>
                  <a:pt x="427957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6041" tIns="133381" rIns="116042" bIns="1333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…with diverse types of data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/>
      <p:bldP spid="16" grpId="0" animBg="1"/>
      <p:bldP spid="17" grpId="0" animBg="1"/>
      <p:bldP spid="23" grpId="0" animBg="1"/>
      <p:bldP spid="25" grpId="0" animBg="1"/>
      <p:bldP spid="26" grpId="0" animBg="1"/>
      <p:bldP spid="29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Rationale behind IRIS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Currently: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현 4"/>
          <p:cNvSpPr/>
          <p:nvPr/>
        </p:nvSpPr>
        <p:spPr>
          <a:xfrm rot="5400000">
            <a:off x="683568" y="2492896"/>
            <a:ext cx="1131490" cy="113149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원형 5"/>
          <p:cNvSpPr/>
          <p:nvPr/>
        </p:nvSpPr>
        <p:spPr>
          <a:xfrm rot="5400000">
            <a:off x="796717" y="2606045"/>
            <a:ext cx="905192" cy="905192"/>
          </a:xfrm>
          <a:prstGeom prst="pie">
            <a:avLst>
              <a:gd name="adj1" fmla="val 14040000"/>
              <a:gd name="adj2" fmla="val 1620000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자유형 6"/>
          <p:cNvSpPr/>
          <p:nvPr/>
        </p:nvSpPr>
        <p:spPr>
          <a:xfrm>
            <a:off x="2051720" y="2420888"/>
            <a:ext cx="6336704" cy="792088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Researchers create and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keep own instruments </a:t>
            </a:r>
          </a:p>
          <a:p>
            <a:pPr lvl="0" defTabSz="800100" rtl="0">
              <a:lnSpc>
                <a:spcPct val="90000"/>
              </a:lnSpc>
              <a:spcBef>
                <a:spcPct val="0"/>
              </a:spcBef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(…re-invention of wheel, systematic research???)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현 8"/>
          <p:cNvSpPr/>
          <p:nvPr/>
        </p:nvSpPr>
        <p:spPr>
          <a:xfrm rot="5400000">
            <a:off x="717525" y="3501008"/>
            <a:ext cx="1131490" cy="113149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원형 9"/>
          <p:cNvSpPr/>
          <p:nvPr/>
        </p:nvSpPr>
        <p:spPr>
          <a:xfrm rot="5400000">
            <a:off x="830674" y="3614157"/>
            <a:ext cx="905192" cy="905192"/>
          </a:xfrm>
          <a:prstGeom prst="pie">
            <a:avLst>
              <a:gd name="adj1" fmla="val 11880000"/>
              <a:gd name="adj2" fmla="val 1620000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현 11"/>
          <p:cNvSpPr/>
          <p:nvPr/>
        </p:nvSpPr>
        <p:spPr>
          <a:xfrm rot="5400000">
            <a:off x="720365" y="4509120"/>
            <a:ext cx="1131490" cy="113149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원형 12"/>
          <p:cNvSpPr/>
          <p:nvPr/>
        </p:nvSpPr>
        <p:spPr>
          <a:xfrm rot="5400000">
            <a:off x="833514" y="4622269"/>
            <a:ext cx="905192" cy="905192"/>
          </a:xfrm>
          <a:prstGeom prst="pie">
            <a:avLst>
              <a:gd name="adj1" fmla="val 9720000"/>
              <a:gd name="adj2" fmla="val 1620000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현 17"/>
          <p:cNvSpPr/>
          <p:nvPr/>
        </p:nvSpPr>
        <p:spPr>
          <a:xfrm rot="5400000">
            <a:off x="720365" y="5561856"/>
            <a:ext cx="1131490" cy="113149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원형 18"/>
          <p:cNvSpPr/>
          <p:nvPr/>
        </p:nvSpPr>
        <p:spPr>
          <a:xfrm rot="5400000">
            <a:off x="833514" y="5675005"/>
            <a:ext cx="905192" cy="905192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자유형 19"/>
          <p:cNvSpPr/>
          <p:nvPr/>
        </p:nvSpPr>
        <p:spPr>
          <a:xfrm>
            <a:off x="2051720" y="3501008"/>
            <a:ext cx="4824536" cy="678894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b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Maintenance and access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the instruments is </a:t>
            </a:r>
            <a:r>
              <a:rPr lang="en-US" sz="2500" i="1" dirty="0">
                <a:latin typeface="Calibri" pitchFamily="34" charset="0"/>
                <a:cs typeface="Calibri" pitchFamily="34" charset="0"/>
              </a:rPr>
              <a:t>ad hoc</a:t>
            </a:r>
          </a:p>
        </p:txBody>
      </p:sp>
      <p:sp>
        <p:nvSpPr>
          <p:cNvPr id="21" name="자유형 20"/>
          <p:cNvSpPr/>
          <p:nvPr/>
        </p:nvSpPr>
        <p:spPr>
          <a:xfrm>
            <a:off x="2051720" y="4509120"/>
            <a:ext cx="6120680" cy="834968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t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Usually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brief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descriptions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occasional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short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samples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available </a:t>
            </a:r>
            <a:r>
              <a:rPr lang="en-US" sz="2500" kern="1200" dirty="0" smtClean="0"/>
              <a:t>in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published work</a:t>
            </a:r>
          </a:p>
        </p:txBody>
      </p:sp>
      <p:sp>
        <p:nvSpPr>
          <p:cNvPr id="22" name="자유형 21"/>
          <p:cNvSpPr/>
          <p:nvPr/>
        </p:nvSpPr>
        <p:spPr>
          <a:xfrm>
            <a:off x="2051720" y="5529290"/>
            <a:ext cx="6696744" cy="678894"/>
          </a:xfrm>
          <a:custGeom>
            <a:avLst/>
            <a:gdLst>
              <a:gd name="connsiteX0" fmla="*/ 0 w 3281323"/>
              <a:gd name="connsiteY0" fmla="*/ 0 h 678894"/>
              <a:gd name="connsiteX1" fmla="*/ 3281323 w 3281323"/>
              <a:gd name="connsiteY1" fmla="*/ 0 h 678894"/>
              <a:gd name="connsiteX2" fmla="*/ 3281323 w 3281323"/>
              <a:gd name="connsiteY2" fmla="*/ 678894 h 678894"/>
              <a:gd name="connsiteX3" fmla="*/ 0 w 3281323"/>
              <a:gd name="connsiteY3" fmla="*/ 678894 h 678894"/>
              <a:gd name="connsiteX4" fmla="*/ 0 w 3281323"/>
              <a:gd name="connsiteY4" fmla="*/ 0 h 6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23" h="678894">
                <a:moveTo>
                  <a:pt x="0" y="0"/>
                </a:moveTo>
                <a:lnTo>
                  <a:pt x="3281323" y="0"/>
                </a:lnTo>
                <a:lnTo>
                  <a:pt x="3281323" y="678894"/>
                </a:lnTo>
                <a:lnTo>
                  <a:pt x="0" y="6788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t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</a:pPr>
            <a:r>
              <a:rPr lang="en-US" sz="25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500" kern="1200" dirty="0" smtClean="0">
                <a:latin typeface="Calibri" pitchFamily="34" charset="0"/>
                <a:cs typeface="Calibri" pitchFamily="34" charset="0"/>
              </a:rPr>
              <a:t>ontrast between: </a:t>
            </a:r>
          </a:p>
          <a:p>
            <a:pPr lvl="0" defTabSz="800100" rtl="0">
              <a:lnSpc>
                <a:spcPct val="90000"/>
              </a:lnSpc>
              <a:spcBef>
                <a:spcPct val="0"/>
              </a:spcBef>
            </a:pPr>
            <a:r>
              <a:rPr lang="en-US" sz="2500" kern="1200" dirty="0" smtClean="0">
                <a:latin typeface="Calibri" pitchFamily="34" charset="0"/>
                <a:cs typeface="Calibri" pitchFamily="34" charset="0"/>
              </a:rPr>
              <a:t>Complete data collection instruments vs. samples in appendix</a:t>
            </a:r>
            <a:endParaRPr lang="en-US" sz="2500" kern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3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Submission online, or via email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u="sng" dirty="0" smtClean="0">
                <a:hlinkClick r:id="rId3"/>
              </a:rPr>
              <a:t>http://www.iris-database.org</a:t>
            </a:r>
            <a:r>
              <a:rPr lang="en-GB" dirty="0" smtClean="0"/>
              <a:t>    OR   </a:t>
            </a:r>
          </a:p>
          <a:p>
            <a:pPr>
              <a:buNone/>
            </a:pPr>
            <a:r>
              <a:rPr lang="en-GB" dirty="0" smtClean="0"/>
              <a:t>Email:    </a:t>
            </a:r>
            <a:r>
              <a:rPr lang="en-GB" dirty="0" smtClean="0">
                <a:hlinkClick r:id="rId4"/>
              </a:rPr>
              <a:t>iris@iris-database.org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latin typeface="Calibri" pitchFamily="34" charset="0"/>
              </a:rPr>
              <a:t>Criteria for upload: 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</a:rPr>
              <a:t>	Instrument used to collect data published in a </a:t>
            </a:r>
            <a:r>
              <a:rPr lang="en-GB" b="1" dirty="0" smtClean="0">
                <a:latin typeface="Calibri" pitchFamily="34" charset="0"/>
              </a:rPr>
              <a:t>peer-reviewed</a:t>
            </a:r>
            <a:r>
              <a:rPr lang="en-GB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GB" sz="3100" dirty="0" smtClean="0">
                <a:latin typeface="Calibri" pitchFamily="34" charset="0"/>
              </a:rPr>
              <a:t>Journal article </a:t>
            </a:r>
          </a:p>
          <a:p>
            <a:pPr lvl="1"/>
            <a:r>
              <a:rPr lang="en-GB" sz="3100" dirty="0" smtClean="0">
                <a:latin typeface="Calibri" pitchFamily="34" charset="0"/>
              </a:rPr>
              <a:t>Book/chapter</a:t>
            </a:r>
          </a:p>
          <a:p>
            <a:pPr lvl="1"/>
            <a:r>
              <a:rPr lang="en-GB" sz="3100" dirty="0" smtClean="0">
                <a:latin typeface="Calibri" pitchFamily="34" charset="0"/>
              </a:rPr>
              <a:t>Conference proceedings</a:t>
            </a:r>
          </a:p>
          <a:p>
            <a:pPr lvl="1"/>
            <a:r>
              <a:rPr lang="en-GB" sz="3100" dirty="0" smtClean="0">
                <a:latin typeface="Calibri" pitchFamily="34" charset="0"/>
              </a:rPr>
              <a:t>Or an approved </a:t>
            </a:r>
            <a:r>
              <a:rPr lang="en-GB" sz="3100" dirty="0" smtClean="0">
                <a:latin typeface="Calibri" pitchFamily="34" charset="0"/>
              </a:rPr>
              <a:t>PhD </a:t>
            </a:r>
            <a:r>
              <a:rPr lang="en-GB" sz="3100" dirty="0" smtClean="0">
                <a:latin typeface="Calibri" pitchFamily="34" charset="0"/>
              </a:rPr>
              <a:t>thesis</a:t>
            </a:r>
            <a:endParaRPr lang="en-GB" sz="31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Usage to date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itchFamily="34" charset="0"/>
              </a:rPr>
              <a:t>August 2012: Fully live </a:t>
            </a: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Over 900 downloads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Over 4500 visits to site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Over 150 data collection instruments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72926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Feedback features &amp; quality assurance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n-GB" sz="3100" b="1" dirty="0" err="1" smtClean="0">
                <a:latin typeface="Calibri" pitchFamily="34" charset="0"/>
              </a:rPr>
              <a:t>Downloaders</a:t>
            </a:r>
            <a:r>
              <a:rPr lang="en-GB" sz="3100" b="1" dirty="0" smtClean="0">
                <a:latin typeface="Calibri" pitchFamily="34" charset="0"/>
              </a:rPr>
              <a:t> </a:t>
            </a:r>
            <a:r>
              <a:rPr lang="en-GB" sz="3100" dirty="0" smtClean="0">
                <a:latin typeface="Calibri" pitchFamily="34" charset="0"/>
              </a:rPr>
              <a:t>can feedback about</a:t>
            </a:r>
            <a:r>
              <a:rPr lang="en-GB" sz="3100" dirty="0" smtClean="0">
                <a:latin typeface="Calibri" pitchFamily="34" charset="0"/>
              </a:rPr>
              <a:t>: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further use of an </a:t>
            </a:r>
            <a:r>
              <a:rPr lang="en-GB" dirty="0" smtClean="0">
                <a:latin typeface="Calibri" pitchFamily="34" charset="0"/>
              </a:rPr>
              <a:t>instrument, new contextual </a:t>
            </a:r>
            <a:r>
              <a:rPr lang="en-GB" dirty="0" smtClean="0">
                <a:latin typeface="Calibri" pitchFamily="34" charset="0"/>
              </a:rPr>
              <a:t>information</a:t>
            </a:r>
            <a:r>
              <a:rPr lang="en-GB" dirty="0" smtClean="0">
                <a:latin typeface="Calibri" pitchFamily="34" charset="0"/>
              </a:rPr>
              <a:t> </a:t>
            </a:r>
            <a:endParaRPr lang="en-GB" dirty="0" smtClean="0">
              <a:latin typeface="Calibri" pitchFamily="34" charset="0"/>
            </a:endParaRPr>
          </a:p>
          <a:p>
            <a:pPr lvl="2"/>
            <a:r>
              <a:rPr lang="en-GB" dirty="0" smtClean="0">
                <a:latin typeface="Calibri" pitchFamily="34" charset="0"/>
              </a:rPr>
              <a:t>problems</a:t>
            </a:r>
            <a:endParaRPr lang="en-GB" dirty="0" smtClean="0">
              <a:latin typeface="Calibri" pitchFamily="34" charset="0"/>
            </a:endParaRPr>
          </a:p>
          <a:p>
            <a:pPr lvl="2"/>
            <a:r>
              <a:rPr lang="en-GB" dirty="0" smtClean="0">
                <a:latin typeface="Calibri" pitchFamily="34" charset="0"/>
              </a:rPr>
              <a:t>updated reliability </a:t>
            </a:r>
            <a:r>
              <a:rPr lang="en-GB" dirty="0" smtClean="0">
                <a:latin typeface="Calibri" pitchFamily="34" charset="0"/>
              </a:rPr>
              <a:t>statistics </a:t>
            </a:r>
            <a:r>
              <a:rPr lang="en-GB" dirty="0" smtClean="0">
                <a:latin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</a:rPr>
              <a:t>generalisability)</a:t>
            </a:r>
            <a:endParaRPr lang="en-GB" dirty="0" smtClean="0">
              <a:latin typeface="Calibri" pitchFamily="34" charset="0"/>
            </a:endParaRPr>
          </a:p>
          <a:p>
            <a:r>
              <a:rPr lang="en-GB" sz="3100" b="1" dirty="0" err="1" smtClean="0">
                <a:latin typeface="Calibri" pitchFamily="34" charset="0"/>
              </a:rPr>
              <a:t>Uploader</a:t>
            </a:r>
            <a:r>
              <a:rPr lang="en-GB" sz="3100" dirty="0" smtClean="0">
                <a:latin typeface="Calibri" pitchFamily="34" charset="0"/>
              </a:rPr>
              <a:t> </a:t>
            </a:r>
            <a:r>
              <a:rPr lang="en-GB" sz="3100" dirty="0" smtClean="0">
                <a:latin typeface="Calibri" pitchFamily="34" charset="0"/>
              </a:rPr>
              <a:t>encouraged to allow </a:t>
            </a:r>
            <a:r>
              <a:rPr lang="en-GB" sz="3100" dirty="0" smtClean="0">
                <a:latin typeface="Calibri" pitchFamily="34" charset="0"/>
              </a:rPr>
              <a:t>on-line comments</a:t>
            </a:r>
            <a:endParaRPr lang="en-GB" sz="3100" dirty="0" smtClean="0">
              <a:latin typeface="Calibri" pitchFamily="34" charset="0"/>
            </a:endParaRPr>
          </a:p>
          <a:p>
            <a:pPr lvl="1"/>
            <a:r>
              <a:rPr lang="en-GB" sz="2400" dirty="0" smtClean="0">
                <a:latin typeface="Calibri" pitchFamily="34" charset="0"/>
              </a:rPr>
              <a:t>Or can request feedback to be sent personally to them</a:t>
            </a:r>
          </a:p>
          <a:p>
            <a:pPr lvl="1"/>
            <a:r>
              <a:rPr lang="en-GB" sz="2400" dirty="0" smtClean="0">
                <a:latin typeface="Calibri" pitchFamily="34" charset="0"/>
              </a:rPr>
              <a:t>Or refuse feedback </a:t>
            </a:r>
          </a:p>
          <a:p>
            <a:r>
              <a:rPr lang="en-GB" sz="3100" dirty="0" err="1" smtClean="0">
                <a:latin typeface="Calibri" pitchFamily="34" charset="0"/>
              </a:rPr>
              <a:t>Uploader</a:t>
            </a:r>
            <a:r>
              <a:rPr lang="en-GB" sz="3100" dirty="0" smtClean="0">
                <a:latin typeface="Calibri" pitchFamily="34" charset="0"/>
              </a:rPr>
              <a:t> informed when their instrument has been downloaded (citations; impact)</a:t>
            </a:r>
          </a:p>
          <a:p>
            <a:r>
              <a:rPr lang="en-GB" sz="3100" dirty="0" smtClean="0">
                <a:latin typeface="Calibri" pitchFamily="34" charset="0"/>
              </a:rPr>
              <a:t>Enhance </a:t>
            </a:r>
            <a:r>
              <a:rPr lang="en-GB" sz="3100" dirty="0" smtClean="0">
                <a:latin typeface="Calibri" pitchFamily="34" charset="0"/>
              </a:rPr>
              <a:t>transparency, evaluation and, eventually, quality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Ethical issues...copyright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Creative commons licensing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Promoting: derivatives allowed; non-commercial; share-alike </a:t>
            </a:r>
          </a:p>
          <a:p>
            <a:r>
              <a:rPr lang="en-GB" dirty="0" smtClean="0">
                <a:latin typeface="Calibri" pitchFamily="34" charset="0"/>
              </a:rPr>
              <a:t>Awareness that instruments are often built on previous instrument </a:t>
            </a:r>
          </a:p>
          <a:p>
            <a:r>
              <a:rPr lang="en-GB" dirty="0" smtClean="0">
                <a:latin typeface="Calibri" pitchFamily="34" charset="0"/>
              </a:rPr>
              <a:t>IRIS team helps to pursue permission requests</a:t>
            </a:r>
          </a:p>
          <a:p>
            <a:r>
              <a:rPr lang="en-GB" dirty="0" smtClean="0">
                <a:latin typeface="Calibri" pitchFamily="34" charset="0"/>
              </a:rPr>
              <a:t>Acknowledgements are </a:t>
            </a:r>
            <a:r>
              <a:rPr lang="en-GB" dirty="0" err="1" smtClean="0">
                <a:latin typeface="Calibri" pitchFamily="34" charset="0"/>
              </a:rPr>
              <a:t>uploaders</a:t>
            </a:r>
            <a:r>
              <a:rPr lang="en-GB" dirty="0" smtClean="0">
                <a:latin typeface="Calibri" pitchFamily="34" charset="0"/>
              </a:rPr>
              <a:t>’ ultimate responsibility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Calibri" pitchFamily="34" charset="0"/>
              </a:rPr>
              <a:t>Support from potential users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000" i="1" dirty="0" err="1" smtClean="0">
                <a:latin typeface="Calibri" pitchFamily="34" charset="0"/>
              </a:rPr>
              <a:t>Center</a:t>
            </a:r>
            <a:r>
              <a:rPr lang="en-GB" sz="2000" i="1" dirty="0" smtClean="0">
                <a:latin typeface="Calibri" pitchFamily="34" charset="0"/>
              </a:rPr>
              <a:t> for Applied Linguistics, US </a:t>
            </a:r>
            <a:r>
              <a:rPr lang="en-GB" sz="2000" dirty="0" smtClean="0">
                <a:latin typeface="Calibri" pitchFamily="34" charset="0"/>
              </a:rPr>
              <a:t>(Donna Christian, President)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Committee for Linguistics in Education</a:t>
            </a:r>
            <a:r>
              <a:rPr lang="en-GB" sz="2000" dirty="0" smtClean="0">
                <a:latin typeface="Calibri" pitchFamily="34" charset="0"/>
              </a:rPr>
              <a:t>, </a:t>
            </a:r>
            <a:r>
              <a:rPr lang="en-GB" sz="2000" i="1" dirty="0" smtClean="0">
                <a:latin typeface="Calibri" pitchFamily="34" charset="0"/>
              </a:rPr>
              <a:t>UK </a:t>
            </a:r>
            <a:r>
              <a:rPr lang="en-GB" sz="2000" dirty="0" smtClean="0">
                <a:latin typeface="Calibri" pitchFamily="34" charset="0"/>
              </a:rPr>
              <a:t>(Graeme </a:t>
            </a:r>
            <a:r>
              <a:rPr lang="en-GB" sz="2000" dirty="0" err="1" smtClean="0">
                <a:latin typeface="Calibri" pitchFamily="34" charset="0"/>
              </a:rPr>
              <a:t>Trousdale</a:t>
            </a:r>
            <a:r>
              <a:rPr lang="en-GB" sz="2000" dirty="0" smtClean="0">
                <a:latin typeface="Calibri" pitchFamily="34" charset="0"/>
              </a:rPr>
              <a:t>, Chair)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Early Language Learning in Europe </a:t>
            </a:r>
            <a:r>
              <a:rPr lang="en-GB" sz="2000" dirty="0" smtClean="0">
                <a:latin typeface="Calibri" pitchFamily="34" charset="0"/>
              </a:rPr>
              <a:t>(Janet </a:t>
            </a:r>
            <a:r>
              <a:rPr lang="en-GB" sz="2000" dirty="0" err="1" smtClean="0">
                <a:latin typeface="Calibri" pitchFamily="34" charset="0"/>
              </a:rPr>
              <a:t>Enever</a:t>
            </a:r>
            <a:r>
              <a:rPr lang="en-GB" sz="2000" dirty="0" smtClean="0">
                <a:latin typeface="Calibri" pitchFamily="34" charset="0"/>
              </a:rPr>
              <a:t>, Director)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Higher Education Academy’s Subject Centre for Languages, Linguistics and Area Studies, UK </a:t>
            </a:r>
            <a:r>
              <a:rPr lang="en-GB" sz="2000" dirty="0" smtClean="0">
                <a:latin typeface="Calibri" pitchFamily="34" charset="0"/>
              </a:rPr>
              <a:t>(Mike Kelly, Director)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International Association for Teachers of English as a Foreign Language </a:t>
            </a:r>
            <a:r>
              <a:rPr lang="en-GB" sz="2000" dirty="0" smtClean="0">
                <a:latin typeface="Calibri" pitchFamily="34" charset="0"/>
              </a:rPr>
              <a:t>(Herbert </a:t>
            </a:r>
            <a:r>
              <a:rPr lang="en-GB" sz="2000" dirty="0" err="1" smtClean="0">
                <a:latin typeface="Calibri" pitchFamily="34" charset="0"/>
              </a:rPr>
              <a:t>Puchta</a:t>
            </a:r>
            <a:r>
              <a:rPr lang="en-GB" sz="2000" dirty="0" smtClean="0">
                <a:latin typeface="Calibri" pitchFamily="34" charset="0"/>
              </a:rPr>
              <a:t>, President)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Language Learning Journal</a:t>
            </a:r>
            <a:r>
              <a:rPr lang="en-GB" sz="2000" dirty="0" smtClean="0">
                <a:latin typeface="Calibri" pitchFamily="34" charset="0"/>
              </a:rPr>
              <a:t> (Norbert </a:t>
            </a:r>
            <a:r>
              <a:rPr lang="en-GB" sz="2000" dirty="0" err="1" smtClean="0">
                <a:latin typeface="Calibri" pitchFamily="34" charset="0"/>
              </a:rPr>
              <a:t>Pachler</a:t>
            </a:r>
            <a:r>
              <a:rPr lang="en-GB" sz="2000" dirty="0" smtClean="0">
                <a:latin typeface="Calibri" pitchFamily="34" charset="0"/>
              </a:rPr>
              <a:t>, Co-Editor)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Modern Language Association’s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i="1" dirty="0" smtClean="0">
                <a:latin typeface="Calibri" pitchFamily="34" charset="0"/>
              </a:rPr>
              <a:t>Committee on Information Technology, US </a:t>
            </a:r>
            <a:r>
              <a:rPr lang="en-GB" sz="2000" dirty="0" smtClean="0">
                <a:latin typeface="Calibri" pitchFamily="34" charset="0"/>
              </a:rPr>
              <a:t>(Barbara </a:t>
            </a:r>
            <a:r>
              <a:rPr lang="en-GB" sz="2000" dirty="0" err="1" smtClean="0">
                <a:latin typeface="Calibri" pitchFamily="34" charset="0"/>
              </a:rPr>
              <a:t>Lafford</a:t>
            </a:r>
            <a:r>
              <a:rPr lang="en-GB" sz="2000" dirty="0" smtClean="0">
                <a:latin typeface="Calibri" pitchFamily="34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Research Special Interest Group of the International Association for Teachers of English as a Foreign Language </a:t>
            </a:r>
            <a:r>
              <a:rPr lang="en-GB" sz="2000" dirty="0" smtClean="0">
                <a:latin typeface="Calibri" pitchFamily="34" charset="0"/>
              </a:rPr>
              <a:t>(Anthony </a:t>
            </a:r>
            <a:r>
              <a:rPr lang="en-GB" sz="2000" dirty="0" err="1" smtClean="0">
                <a:latin typeface="Calibri" pitchFamily="34" charset="0"/>
              </a:rPr>
              <a:t>Bruton</a:t>
            </a:r>
            <a:r>
              <a:rPr lang="en-GB" sz="2000" dirty="0" smtClean="0">
                <a:latin typeface="Calibri" pitchFamily="34" charset="0"/>
              </a:rPr>
              <a:t>, Co-ordinator)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000" i="1" dirty="0" smtClean="0">
                <a:latin typeface="Calibri" pitchFamily="34" charset="0"/>
              </a:rPr>
              <a:t>UKOLN, Centre of Excellence in Digital Information Management </a:t>
            </a:r>
            <a:r>
              <a:rPr lang="en-GB" sz="2000" dirty="0" smtClean="0">
                <a:latin typeface="Calibri" pitchFamily="34" charset="0"/>
              </a:rPr>
              <a:t>(Michael Day, Research and Development Manager and Team Leader, UKOLN, University of Bath, UK)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914</TotalTime>
  <Words>1348</Words>
  <Application>Microsoft Office PowerPoint</Application>
  <PresentationFormat>On-screen Show (4:3)</PresentationFormat>
  <Paragraphs>198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New_Simple01</vt:lpstr>
      <vt:lpstr>Picture</vt:lpstr>
      <vt:lpstr>Acrobat Document</vt:lpstr>
      <vt:lpstr>   Introducing IRIS</vt:lpstr>
      <vt:lpstr>What is IRIS?  Instruments for Research into Second Languages </vt:lpstr>
      <vt:lpstr>Scope</vt:lpstr>
      <vt:lpstr>Rationale behind IRIS</vt:lpstr>
      <vt:lpstr>Submission online, or via email</vt:lpstr>
      <vt:lpstr>Usage to date</vt:lpstr>
      <vt:lpstr>Feedback features &amp; quality assurance</vt:lpstr>
      <vt:lpstr>Ethical issues...copyright</vt:lpstr>
      <vt:lpstr>Support from potential users</vt:lpstr>
      <vt:lpstr>Support from research community</vt:lpstr>
      <vt:lpstr>The IRIS Advisory Board</vt:lpstr>
      <vt:lpstr>Instrument type:  Motivation Questionnaire</vt:lpstr>
      <vt:lpstr>Research article</vt:lpstr>
      <vt:lpstr>Instrument characteristics</vt:lpstr>
      <vt:lpstr>Data elicited by instrument</vt:lpstr>
      <vt:lpstr>Instrument type:  Grammaticality Judgement Test </vt:lpstr>
      <vt:lpstr>Research article</vt:lpstr>
      <vt:lpstr>Instrument characteristics</vt:lpstr>
      <vt:lpstr>Data elicited by instrument</vt:lpstr>
      <vt:lpstr>References</vt:lpstr>
      <vt:lpstr>Finally...</vt:lpstr>
      <vt:lpstr>Thanks too</vt:lpstr>
      <vt:lpstr>Sample instruments (1) (Silver, 2000)</vt:lpstr>
      <vt:lpstr>Sample instruments (2) (Taylor, 2010)</vt:lpstr>
      <vt:lpstr>Sample instruments (3) (Garcia Mayo, 2002)</vt:lpstr>
    </vt:vector>
  </TitlesOfParts>
  <Company>American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Katie Kim</dc:creator>
  <cp:lastModifiedBy>Anon</cp:lastModifiedBy>
  <cp:revision>147</cp:revision>
  <dcterms:created xsi:type="dcterms:W3CDTF">2011-02-04T16:10:43Z</dcterms:created>
  <dcterms:modified xsi:type="dcterms:W3CDTF">2013-01-25T09:08:01Z</dcterms:modified>
</cp:coreProperties>
</file>